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ics.psu.edu/advanced-cyberinfrastructure/support/tutorials/" TargetMode="External"/><Relationship Id="rId3" Type="http://schemas.openxmlformats.org/officeDocument/2006/relationships/hyperlink" Target="https://ics.psu.edu/what-we-do/education-and-training/ics-demand-tutorial-videos/" TargetMode="External"/><Relationship Id="rId4" Type="http://schemas.openxmlformats.org/officeDocument/2006/relationships/hyperlink" Target="https://ics.psu.edu/what-we-do/education-and-training/ics-aci-training-series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3681314.torque01.util.production.int.aci.ics.psu.edu/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oinformatics 101 Session 3 | High Performance Computing"/>
          <p:cNvSpPr txBox="1"/>
          <p:nvPr>
            <p:ph type="ctr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/>
          <a:p>
            <a:pPr/>
            <a:r>
              <a:t>Bioinformatics 101 </a:t>
            </a:r>
            <a:r>
              <a:rPr sz="4800"/>
              <a:t>Session 3 | High Performance Computing</a:t>
            </a:r>
          </a:p>
        </p:txBody>
      </p:sp>
      <p:sp>
        <p:nvSpPr>
          <p:cNvPr id="120" name="Vijay Kumar…"/>
          <p:cNvSpPr txBox="1"/>
          <p:nvPr>
            <p:ph type="subTitle" sz="quarter" idx="1"/>
          </p:nvPr>
        </p:nvSpPr>
        <p:spPr>
          <a:xfrm>
            <a:off x="1270000" y="5505022"/>
            <a:ext cx="10464800" cy="967689"/>
          </a:xfrm>
          <a:prstGeom prst="rect">
            <a:avLst/>
          </a:prstGeom>
        </p:spPr>
        <p:txBody>
          <a:bodyPr/>
          <a:lstStyle/>
          <a:p>
            <a:pPr defTabSz="455675">
              <a:defRPr sz="2885"/>
            </a:pPr>
            <a:r>
              <a:t>Vijay Kumar</a:t>
            </a:r>
          </a:p>
          <a:p>
            <a:pPr defTabSz="455675">
              <a:defRPr sz="2885"/>
            </a:pPr>
            <a:r>
              <a:t>9/23/17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sources"/>
          <p:cNvSpPr txBox="1"/>
          <p:nvPr>
            <p:ph type="title"/>
          </p:nvPr>
        </p:nvSpPr>
        <p:spPr>
          <a:xfrm>
            <a:off x="952500" y="685900"/>
            <a:ext cx="11099801" cy="1295200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Resources</a:t>
            </a:r>
          </a:p>
        </p:txBody>
      </p:sp>
      <p:sp>
        <p:nvSpPr>
          <p:cNvPr id="151" name="Tutorials: https://ics.psu.edu/advanced-cyberinfrastructure/support/tutorials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008"/>
            </a:pPr>
            <a:r>
              <a:rPr b="1"/>
              <a:t>Tutorials: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https://ics.psu.edu/advanced-cyberinfrastructure/support/tutorials/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rPr b="1"/>
              <a:t>Training Videos: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https://ics.psu.edu/what-we-do/education-and-training/ics-demand-tutorial-videos/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rPr b="1"/>
              <a:t>Seminars:</a:t>
            </a:r>
            <a:r>
              <a:t> ICS System Basics + Introduction to HPC</a:t>
            </a:r>
          </a:p>
          <a:p>
            <a:pPr marL="0" indent="0" defTabSz="549148">
              <a:spcBef>
                <a:spcPts val="3900"/>
              </a:spcBef>
              <a:buSzTx/>
              <a:buNone/>
              <a:defRPr sz="3008"/>
            </a:pPr>
            <a:r>
              <a:rPr u="sng">
                <a:hlinkClick r:id="rId4" invalidUrl="" action="" tgtFrame="" tooltip="" history="1" highlightClick="0" endSnd="0"/>
              </a:rPr>
              <a:t>https://ics.psu.edu/what-we-do/education-and-training/ics-aci-training-series/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Supported Module List: https://ics.psu.edu/advanced-cyberinfrastructure/support/software/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xercises"/>
          <p:cNvSpPr txBox="1"/>
          <p:nvPr>
            <p:ph type="title"/>
          </p:nvPr>
        </p:nvSpPr>
        <p:spPr>
          <a:xfrm>
            <a:off x="763057" y="3348224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ask 1 : Run your first batch job"/>
          <p:cNvSpPr txBox="1"/>
          <p:nvPr/>
        </p:nvSpPr>
        <p:spPr>
          <a:xfrm>
            <a:off x="1936076" y="4198164"/>
            <a:ext cx="9594167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4800"/>
            </a:pPr>
            <a:r>
              <a:rPr b="1"/>
              <a:t>Task 1 :</a:t>
            </a:r>
            <a:r>
              <a:t> Run your first batch job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ask 1 : Run your first batch job"/>
          <p:cNvSpPr txBox="1"/>
          <p:nvPr>
            <p:ph type="title"/>
          </p:nvPr>
        </p:nvSpPr>
        <p:spPr>
          <a:xfrm>
            <a:off x="841991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1 : </a:t>
            </a:r>
            <a:r>
              <a:t>Run your first batch job</a:t>
            </a:r>
          </a:p>
        </p:txBody>
      </p:sp>
      <p:sp>
        <p:nvSpPr>
          <p:cNvPr id="158" name="Step 1: Create a file named ‘first_batch_job.pbs’ using a text editor of your choice.…"/>
          <p:cNvSpPr txBox="1"/>
          <p:nvPr>
            <p:ph type="body" sz="quarter" idx="1"/>
          </p:nvPr>
        </p:nvSpPr>
        <p:spPr>
          <a:xfrm>
            <a:off x="873565" y="1706735"/>
            <a:ext cx="11648333" cy="98639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1: </a:t>
            </a:r>
            <a:r>
              <a:t>Create a file named ‘</a:t>
            </a:r>
            <a:r>
              <a:rPr b="1" i="1"/>
              <a:t>first_batch_job.pbs</a:t>
            </a:r>
            <a:r>
              <a:t>’ using a text editor of your choice.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2:</a:t>
            </a:r>
            <a:r>
              <a:t> Copy and paste the following code into the newly created file.</a:t>
            </a:r>
          </a:p>
        </p:txBody>
      </p:sp>
      <p:sp>
        <p:nvSpPr>
          <p:cNvPr id="159" name="#!/bin/bash…"/>
          <p:cNvSpPr txBox="1"/>
          <p:nvPr/>
        </p:nvSpPr>
        <p:spPr>
          <a:xfrm>
            <a:off x="1041303" y="2762009"/>
            <a:ext cx="10701178" cy="650634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Remarks: A line beginning with # is a comment.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        A line beginning with #PBS is a PBS directive.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        PBS directives must come first; any directives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        after the first executable statement are ignored.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The PBS directives   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-l nodes=2:ppn=2          # Request nodes and processors per node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-l pmem=4gb               # Request Memory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-A open                   # Allocation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-l walltime=04:00:00      # Specify time limit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-j oe                     # Merge the outputs into a single file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-o first_batch_job.out    # Output file name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-N first_batch_job        # Job name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-M emailid@psu.edu        # Email ID for notification purposes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-m abe                    # Notification triggers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Bash commands 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D7923"/>
                </a:solidFill>
              </a:rPr>
              <a:t>echo</a:t>
            </a:r>
            <a:r>
              <a:t> </a:t>
            </a:r>
            <a:r>
              <a:rPr>
                <a:solidFill>
                  <a:srgbClr val="CD7923"/>
                </a:solidFill>
              </a:rPr>
              <a:t>"</a:t>
            </a:r>
            <a:r>
              <a:t>Job Started</a:t>
            </a:r>
            <a:r>
              <a:rPr>
                <a:solidFill>
                  <a:srgbClr val="CD7923"/>
                </a:solidFill>
              </a:rPr>
              <a:t>"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CD792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33720"/>
                </a:solidFill>
              </a:rPr>
              <a:t>60</a:t>
            </a:r>
            <a:endParaRPr>
              <a:solidFill>
                <a:srgbClr val="C3372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D7923"/>
                </a:solidFill>
              </a:rPr>
              <a:t>echo</a:t>
            </a:r>
            <a:r>
              <a:t> </a:t>
            </a:r>
            <a:r>
              <a:rPr>
                <a:solidFill>
                  <a:srgbClr val="CD7923"/>
                </a:solidFill>
              </a:rPr>
              <a:t>"</a:t>
            </a:r>
            <a:r>
              <a:t>Job Ended</a:t>
            </a:r>
            <a:r>
              <a:rPr>
                <a:solidFill>
                  <a:srgbClr val="CD7923"/>
                </a:solidFill>
              </a:rP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tep 3: Use the ‘qsub’ command to submit the job."/>
          <p:cNvSpPr txBox="1"/>
          <p:nvPr>
            <p:ph type="body" sz="quarter" idx="1"/>
          </p:nvPr>
        </p:nvSpPr>
        <p:spPr>
          <a:xfrm>
            <a:off x="620975" y="1938851"/>
            <a:ext cx="11099801" cy="869176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3:</a:t>
            </a:r>
            <a:r>
              <a:t> Use the ‘qsub’ command to submit the job.</a:t>
            </a:r>
          </a:p>
        </p:txBody>
      </p:sp>
      <p:sp>
        <p:nvSpPr>
          <p:cNvPr id="162" name="Task 1 : Run your first batch job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1 : </a:t>
            </a:r>
            <a:r>
              <a:t>Run your first batch job</a:t>
            </a:r>
          </a:p>
        </p:txBody>
      </p:sp>
      <p:sp>
        <p:nvSpPr>
          <p:cNvPr id="163" name="[vxm915@aci-lgn-006 BG_Retreat_2017]$ qsub first_batch_job.sh…"/>
          <p:cNvSpPr txBox="1"/>
          <p:nvPr/>
        </p:nvSpPr>
        <p:spPr>
          <a:xfrm>
            <a:off x="500066" y="2716054"/>
            <a:ext cx="11783652" cy="1285127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[vxm915@aci-lgn-006 BG_Retreat_2017]$ </a:t>
            </a:r>
            <a:r>
              <a:rPr b="1"/>
              <a:t>qsub first_batch_job.sh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Job will run under the 'open' account, as requested.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3681442.torque01.util.production.int.aci.ics.psu.edu</a:t>
            </a:r>
          </a:p>
        </p:txBody>
      </p:sp>
      <p:sp>
        <p:nvSpPr>
          <p:cNvPr id="164" name="Step 4: Use the ‘qstat jobid' command to check the status of the job"/>
          <p:cNvSpPr txBox="1"/>
          <p:nvPr/>
        </p:nvSpPr>
        <p:spPr>
          <a:xfrm>
            <a:off x="510467" y="4114439"/>
            <a:ext cx="11099801" cy="5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0"/>
            </a:pPr>
            <a:r>
              <a:rPr b="1"/>
              <a:t>Step 4: </a:t>
            </a:r>
            <a:r>
              <a:t>Use the ‘qstat jobid' command to check the status of the job</a:t>
            </a:r>
          </a:p>
        </p:txBody>
      </p:sp>
      <p:sp>
        <p:nvSpPr>
          <p:cNvPr id="165" name="[vxm915@aci-lgn-006 BG_Retreat_2017]$ qstat…"/>
          <p:cNvSpPr txBox="1"/>
          <p:nvPr/>
        </p:nvSpPr>
        <p:spPr>
          <a:xfrm>
            <a:off x="518219" y="4775562"/>
            <a:ext cx="11747346" cy="1285127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[vxm915@aci-lgn-006 BG_Retreat_2017]$ qstat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Job ID                    Name             User            Time Use S Queue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------------------------- ---------------- --------------- -------- - -----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3681442.torque01.util.product first_batch_job  vxm915          00:00:00 C open  </a:t>
            </a:r>
          </a:p>
        </p:txBody>
      </p:sp>
      <p:pic>
        <p:nvPicPr>
          <p:cNvPr id="1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489" y="6173947"/>
            <a:ext cx="9605251" cy="2190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ask 1 : Run your first batch job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1 : </a:t>
            </a:r>
            <a:r>
              <a:t>Run your first batch job</a:t>
            </a:r>
          </a:p>
        </p:txBody>
      </p:sp>
      <p:sp>
        <p:nvSpPr>
          <p:cNvPr id="169" name="PBS Job Id: 3681314.torque01.util.production.int.aci.ics.psu.edu…"/>
          <p:cNvSpPr txBox="1"/>
          <p:nvPr/>
        </p:nvSpPr>
        <p:spPr>
          <a:xfrm>
            <a:off x="418662" y="2383592"/>
            <a:ext cx="12052162" cy="218546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defRPr b="0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none">
                <a:solidFill>
                  <a:srgbClr val="222222"/>
                </a:solidFill>
              </a:rPr>
              <a:t>PBS Job Id: </a:t>
            </a:r>
            <a:r>
              <a:rPr>
                <a:hlinkClick r:id="rId2" invalidUrl="" action="" tgtFrame="" tooltip="" history="1" highlightClick="0" endSnd="0"/>
              </a:rPr>
              <a:t>3681314.torque01.util.production.int.aci.ics.psu.edu</a:t>
            </a:r>
            <a:endParaRPr u="none">
              <a:solidFill>
                <a:srgbClr val="222222"/>
              </a:solidFill>
            </a:endParaRP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Job Name:   first_batch_job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Exec host:  comp-sc-0309/0-1+comp-sc-0258/0,2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Begun execution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Error_Path: aci-lgn-006.acib.production.int.aci.ics.psu.edu:/storage/home/vxm915/BG_Retreat_2017/first_batch_job.out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Output_Path: aci-lgn-006.acib.production.int.aci.ics.psu.edu:/storage/home/vxm915/BG_Retreat_2017/first_batch_job.out</a:t>
            </a:r>
          </a:p>
        </p:txBody>
      </p:sp>
      <p:sp>
        <p:nvSpPr>
          <p:cNvPr id="170" name="Step 5: Make sure you received the following emails."/>
          <p:cNvSpPr txBox="1"/>
          <p:nvPr/>
        </p:nvSpPr>
        <p:spPr>
          <a:xfrm>
            <a:off x="731483" y="1723656"/>
            <a:ext cx="11099801" cy="574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0"/>
            </a:pPr>
            <a:r>
              <a:rPr b="1"/>
              <a:t>Step 5: </a:t>
            </a:r>
            <a:r>
              <a:t>Make sure you received the following emails.</a:t>
            </a:r>
          </a:p>
        </p:txBody>
      </p:sp>
      <p:sp>
        <p:nvSpPr>
          <p:cNvPr id="171" name="PBS Job Id: 3681314.torque01.util.production.int.aci.ics.psu.edu…"/>
          <p:cNvSpPr txBox="1"/>
          <p:nvPr/>
        </p:nvSpPr>
        <p:spPr>
          <a:xfrm>
            <a:off x="418662" y="5025527"/>
            <a:ext cx="12052162" cy="401846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defRPr b="0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none">
                <a:solidFill>
                  <a:srgbClr val="500050"/>
                </a:solidFill>
              </a:rPr>
              <a:t>PBS Job Id: </a:t>
            </a:r>
            <a:r>
              <a:rPr>
                <a:hlinkClick r:id="rId2" invalidUrl="" action="" tgtFrame="" tooltip="" history="1" highlightClick="0" endSnd="0"/>
              </a:rPr>
              <a:t>3681314.torque01.util.production.int.aci.ics.psu.edu</a:t>
            </a:r>
            <a:endParaRPr u="none">
              <a:solidFill>
                <a:srgbClr val="500050"/>
              </a:solidFill>
            </a:endParaRPr>
          </a:p>
          <a:p>
            <a:pPr algn="l" defTabSz="457200">
              <a:defRPr b="0" sz="1700">
                <a:solidFill>
                  <a:srgbClr val="5000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Job Name:   first_batch_job</a:t>
            </a:r>
          </a:p>
          <a:p>
            <a:pPr algn="l" defTabSz="457200">
              <a:defRPr b="0" sz="1700">
                <a:solidFill>
                  <a:srgbClr val="5000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Exec host:  comp-sc-0309/0-1+comp-sc-0258/0,2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Execution terminated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Exit_status=0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resources_used.cput=00:00:00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.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.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req_information.hostlist.0=comp-sc-0309:ppn=2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req_information.hostlist.0=comp-sc-0258:ppn=2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req_information.task_usage.0.task.0={"task":{"cpu_list":"0,2","mem_list":"0","cores":0,"threads":2,"host":"comp-sc-0309"}}</a:t>
            </a:r>
          </a:p>
          <a:p>
            <a:pPr algn="l" defTabSz="457200">
              <a:defRPr b="0" sz="17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req_information.task_usage.0.task.1={"task":{"cpu_list":"12,14,0,12","mem_list":"0","cores":0,"threads":4,"host":"comp-sc-0258"}}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ask 2 : Manage your job/process"/>
          <p:cNvSpPr txBox="1"/>
          <p:nvPr/>
        </p:nvSpPr>
        <p:spPr>
          <a:xfrm>
            <a:off x="1936076" y="4198164"/>
            <a:ext cx="9594167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4800"/>
            </a:pPr>
            <a:r>
              <a:rPr b="1"/>
              <a:t>Task 2 :</a:t>
            </a:r>
            <a:r>
              <a:t> Manage your job/process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ask 2 : Manage your job/process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2 : </a:t>
            </a:r>
            <a:r>
              <a:t>Manage your job/process</a:t>
            </a:r>
          </a:p>
        </p:txBody>
      </p:sp>
      <p:sp>
        <p:nvSpPr>
          <p:cNvPr id="176" name="Step 1: Update the time in the script ‘first_batch_job.pbs’ from 60 to 600.…"/>
          <p:cNvSpPr txBox="1"/>
          <p:nvPr>
            <p:ph type="body" sz="quarter" idx="1"/>
          </p:nvPr>
        </p:nvSpPr>
        <p:spPr>
          <a:xfrm>
            <a:off x="873565" y="1706735"/>
            <a:ext cx="11648333" cy="98639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1: </a:t>
            </a:r>
            <a:r>
              <a:t>Update the time in the script ‘first_batch_job.pbs’ from 60 to 600.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2:</a:t>
            </a:r>
            <a:r>
              <a:t> Resubmit the job.</a:t>
            </a:r>
          </a:p>
        </p:txBody>
      </p:sp>
      <p:sp>
        <p:nvSpPr>
          <p:cNvPr id="177" name="#!/bin/bash…"/>
          <p:cNvSpPr txBox="1"/>
          <p:nvPr/>
        </p:nvSpPr>
        <p:spPr>
          <a:xfrm>
            <a:off x="1041303" y="2762009"/>
            <a:ext cx="10701178" cy="6643497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#!/bin/bash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Remarks: A line beginning with # is a comment.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        A line beginning with #PBS is a PBS directive.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        PBS directives must come first; any directives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        after the first executable statement are ignored.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  The PBS directives   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-l nodes=2:ppn=2          # Request nodes and processors per node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-l pmem=4gb               # Request Memory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-A open                   # Allocation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-l walltime=04:00:00      # Specify time limit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-j oe                     # Merge the outputs into a single file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-o first_batch_job.out    # Output file name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-N first_batch_job        # Job name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-M emailid@psu.edu        # Email ID for notification purposes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#PBS -m abe                    # Notification triggers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Bash commands 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52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D7923"/>
                </a:solidFill>
              </a:rPr>
              <a:t>echo</a:t>
            </a:r>
            <a:r>
              <a:t> </a:t>
            </a:r>
            <a:r>
              <a:rPr>
                <a:solidFill>
                  <a:srgbClr val="CD7923"/>
                </a:solidFill>
              </a:rPr>
              <a:t>"</a:t>
            </a:r>
            <a:r>
              <a:t>Job Started</a:t>
            </a:r>
            <a:r>
              <a:rPr>
                <a:solidFill>
                  <a:srgbClr val="CD7923"/>
                </a:solidFill>
              </a:rPr>
              <a:t>"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CD792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sleep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C33720"/>
                </a:solidFill>
              </a:rPr>
              <a:t>600</a:t>
            </a:r>
            <a:endParaRPr>
              <a:solidFill>
                <a:srgbClr val="C3372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D7923"/>
                </a:solidFill>
              </a:rPr>
              <a:t>echo</a:t>
            </a:r>
            <a:r>
              <a:t> </a:t>
            </a:r>
            <a:r>
              <a:rPr>
                <a:solidFill>
                  <a:srgbClr val="CD7923"/>
                </a:solidFill>
              </a:rPr>
              <a:t>"</a:t>
            </a:r>
            <a:r>
              <a:t>Job Ended</a:t>
            </a:r>
            <a:r>
              <a:rPr>
                <a:solidFill>
                  <a:srgbClr val="CD7923"/>
                </a:solidFill>
              </a:rP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ep 3: Use ‘qstat’ to get the job ID.…"/>
          <p:cNvSpPr txBox="1"/>
          <p:nvPr>
            <p:ph type="body" sz="quarter" idx="1"/>
          </p:nvPr>
        </p:nvSpPr>
        <p:spPr>
          <a:xfrm>
            <a:off x="605189" y="1733622"/>
            <a:ext cx="11099801" cy="85406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3: </a:t>
            </a:r>
            <a:r>
              <a:t>Use ‘qstat’ to get the job ID.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4: </a:t>
            </a:r>
            <a:r>
              <a:t>Use the command ‘checkjob </a:t>
            </a:r>
            <a:r>
              <a:rPr i="1"/>
              <a:t>jobid</a:t>
            </a:r>
            <a:r>
              <a:t>’ to fetch job related information.</a:t>
            </a:r>
          </a:p>
        </p:txBody>
      </p:sp>
      <p:sp>
        <p:nvSpPr>
          <p:cNvPr id="180" name="Task 2 : Manage your job/process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2 : </a:t>
            </a:r>
            <a:r>
              <a:t>Manage your job/process</a:t>
            </a:r>
          </a:p>
        </p:txBody>
      </p:sp>
      <p:sp>
        <p:nvSpPr>
          <p:cNvPr id="181" name="[vxm915@aci-lgn-006 BG_Retreat_2017]$ checkjob 3681535…"/>
          <p:cNvSpPr txBox="1"/>
          <p:nvPr/>
        </p:nvSpPr>
        <p:spPr>
          <a:xfrm>
            <a:off x="2641463" y="2572946"/>
            <a:ext cx="7500858" cy="6955528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[vxm915@aci-lgn-006 BG_Retreat_2017]$ checkjob 3681535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job </a:t>
            </a:r>
            <a:r>
              <a:rPr b="1"/>
              <a:t>3681535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AName: first_batch_job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State: Running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Creds:  user:vxm915  group:vxm915  </a:t>
            </a:r>
            <a:r>
              <a:rPr b="1"/>
              <a:t>account:open</a:t>
            </a:r>
            <a:r>
              <a:t>  class:open  qos:open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WallTime:   00:00:00 of 4:00:00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SubmitTime: Thu Sep 14 17:05:40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  (</a:t>
            </a:r>
            <a:r>
              <a:rPr b="1"/>
              <a:t>Time Queued  Total: 00:00:19</a:t>
            </a:r>
            <a:r>
              <a:t>  Eligible: 00:00:19)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StartTime: </a:t>
            </a:r>
            <a:r>
              <a:t>Thu Sep 14 17:05:59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Job Templates: open,openacctnq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TemplateSets:  DEFAULT,open.set,openacctnq.set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Total Requested Tasks: 4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Req[0]  </a:t>
            </a:r>
            <a:r>
              <a:rPr b="1"/>
              <a:t>TaskCount: 4</a:t>
            </a:r>
            <a:r>
              <a:t>  Partition: pbs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Dedicated Resources Per Task: </a:t>
            </a:r>
            <a:r>
              <a:rPr b="1"/>
              <a:t>PROCS: 1</a:t>
            </a:r>
            <a:r>
              <a:t>  MEM: 4096M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NodeSet=ONEOF:FEATURE:[NONE]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Allocated Nodes: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[</a:t>
            </a:r>
            <a:r>
              <a:rPr b="1"/>
              <a:t>comp-bc-0108:2</a:t>
            </a:r>
            <a:r>
              <a:t>][</a:t>
            </a:r>
            <a:r>
              <a:rPr b="1"/>
              <a:t>comp-bc-0143:2</a:t>
            </a:r>
            <a:r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Applied Nodeset: basic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SystemID:   Moab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SystemJID:  3681535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Notification Events: JobFail </a:t>
            </a:r>
            <a:r>
              <a:t> </a:t>
            </a:r>
            <a:r>
              <a:rPr b="1"/>
              <a:t>Notification Address: emailid@psu.edu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IWD:            $HOME/BG_Retreat_2017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StartCount:    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Partition List: pbs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Flags:          RESTARTABLE,SUSPENDABLE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Attr:           checkpoint,open.set,openacctnq.set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Variables:      UsageRecord=1030085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StartPriority: 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IterationJobRank: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PE:             4.00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300">
                <a:latin typeface="Menlo"/>
                <a:ea typeface="Menlo"/>
                <a:cs typeface="Menlo"/>
                <a:sym typeface="Menlo"/>
              </a:defRPr>
            </a:pPr>
            <a:r>
              <a:t>Reservation '3681535' (00:00:00 -&gt; 4:00:00  Duration: 4:00:00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tep 5: Use ‘showstart jobid’ to check the start time and estimated completion time."/>
          <p:cNvSpPr txBox="1"/>
          <p:nvPr>
            <p:ph type="body" sz="quarter" idx="1"/>
          </p:nvPr>
        </p:nvSpPr>
        <p:spPr>
          <a:xfrm>
            <a:off x="620975" y="1938852"/>
            <a:ext cx="11099801" cy="88058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5:</a:t>
            </a:r>
            <a:r>
              <a:t> Use ‘showstart </a:t>
            </a:r>
            <a:r>
              <a:rPr i="1"/>
              <a:t>jobid</a:t>
            </a:r>
            <a:r>
              <a:t>’ to check the start time and estimated completion time.</a:t>
            </a:r>
          </a:p>
        </p:txBody>
      </p:sp>
      <p:sp>
        <p:nvSpPr>
          <p:cNvPr id="184" name="Task 2 : Manage your job/process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2 : </a:t>
            </a:r>
            <a:r>
              <a:t>Manage your job/process</a:t>
            </a:r>
          </a:p>
        </p:txBody>
      </p:sp>
      <p:sp>
        <p:nvSpPr>
          <p:cNvPr id="185" name="job 3681535 requires 4 procs for 4:00:00…"/>
          <p:cNvSpPr txBox="1"/>
          <p:nvPr/>
        </p:nvSpPr>
        <p:spPr>
          <a:xfrm>
            <a:off x="1336226" y="2836267"/>
            <a:ext cx="9669300" cy="2017667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  <a:r>
              <a:t>job 3681535 requires 4 procs for 4:00:00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  <a:r>
              <a:t>Estimated Rsv based start in               -00:08:44 on Thu Sep 14 17:05:59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  <a:r>
              <a:t>Estimated Rsv based completion in            3:51:16 on Thu Sep 14 21:05:59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  <a:r>
              <a:t>Best Partition: pbs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400">
                <a:latin typeface="Menlo"/>
                <a:ea typeface="Menlo"/>
                <a:cs typeface="Menlo"/>
                <a:sym typeface="Menlo"/>
              </a:defRPr>
            </a:pPr>
            <a:r>
              <a:t>NOTE:  job is running</a:t>
            </a:r>
          </a:p>
        </p:txBody>
      </p:sp>
      <p:sp>
        <p:nvSpPr>
          <p:cNvPr id="186" name="Step 5: Try ‘qstat -n’…"/>
          <p:cNvSpPr txBox="1"/>
          <p:nvPr/>
        </p:nvSpPr>
        <p:spPr>
          <a:xfrm>
            <a:off x="620975" y="5076810"/>
            <a:ext cx="11099801" cy="1781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0"/>
            </a:pPr>
            <a:r>
              <a:rPr b="1"/>
              <a:t>Step 5:</a:t>
            </a:r>
            <a:r>
              <a:t> Try ‘</a:t>
            </a:r>
            <a:r>
              <a:rPr i="1"/>
              <a:t>qstat -n</a:t>
            </a:r>
            <a:r>
              <a:t>’</a:t>
            </a:r>
          </a:p>
          <a:p>
            <a:pPr algn="l" defTabSz="457200">
              <a:defRPr b="0"/>
            </a:pPr>
            <a:r>
              <a:rPr b="1"/>
              <a:t>Step 6</a:t>
            </a:r>
            <a:r>
              <a:t>: Try ‘</a:t>
            </a:r>
            <a:r>
              <a:rPr i="1"/>
              <a:t>qstat -f</a:t>
            </a:r>
            <a:r>
              <a:t>’</a:t>
            </a:r>
          </a:p>
          <a:p>
            <a:pPr algn="l" defTabSz="457200">
              <a:defRPr b="0"/>
            </a:pPr>
            <a:r>
              <a:rPr b="1"/>
              <a:t>Step 7: </a:t>
            </a:r>
            <a:r>
              <a:t>Use ‘q</a:t>
            </a:r>
            <a:r>
              <a:rPr i="1"/>
              <a:t>del jobid</a:t>
            </a:r>
            <a:r>
              <a:t>’ to delete the job that us currently running</a:t>
            </a:r>
          </a:p>
          <a:p>
            <a:pPr algn="l" defTabSz="457200">
              <a:defRPr b="0"/>
            </a:pPr>
            <a:r>
              <a:rPr b="1"/>
              <a:t>Step 8: </a:t>
            </a:r>
            <a:r>
              <a:t>Try ‘qdel $(qselect -u userid)’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/>
          <p:nvPr>
            <p:ph type="title"/>
          </p:nvPr>
        </p:nvSpPr>
        <p:spPr>
          <a:xfrm>
            <a:off x="952500" y="949176"/>
            <a:ext cx="11099800" cy="1274382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Outline</a:t>
            </a:r>
          </a:p>
        </p:txBody>
      </p:sp>
      <p:sp>
        <p:nvSpPr>
          <p:cNvPr id="123" name="Introduction to High Performance Computing…"/>
          <p:cNvSpPr txBox="1"/>
          <p:nvPr>
            <p:ph type="body" idx="1"/>
          </p:nvPr>
        </p:nvSpPr>
        <p:spPr>
          <a:xfrm>
            <a:off x="952500" y="2290849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Introduction to High Performance Computing</a:t>
            </a:r>
          </a:p>
          <a:p>
            <a:pPr/>
            <a:r>
              <a:t>Basic Commands</a:t>
            </a:r>
          </a:p>
          <a:p>
            <a:pPr lvl="1" marL="1270000" indent="-635000">
              <a:buSzPct val="100000"/>
              <a:buAutoNum type="arabicPeriod" startAt="1"/>
            </a:pPr>
            <a:r>
              <a:t>Run your first batch job on the cluster</a:t>
            </a:r>
          </a:p>
          <a:p>
            <a:pPr lvl="1" marL="1270000" indent="-635000">
              <a:buSzPct val="100000"/>
              <a:buAutoNum type="arabicPeriod" startAt="1"/>
            </a:pPr>
            <a:r>
              <a:t>Know and manage your job/process</a:t>
            </a:r>
          </a:p>
          <a:p>
            <a:pPr lvl="1" marL="1270000" indent="-635000">
              <a:buSzPct val="100000"/>
              <a:buAutoNum type="arabicPeriod" startAt="1"/>
            </a:pPr>
            <a:r>
              <a:t>Know your cluster</a:t>
            </a:r>
          </a:p>
          <a:p>
            <a:pPr/>
            <a:r>
              <a:t>How to invoke modules (Python, R, samtools etc)?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ask 3 : Know your Cluster"/>
          <p:cNvSpPr txBox="1"/>
          <p:nvPr/>
        </p:nvSpPr>
        <p:spPr>
          <a:xfrm>
            <a:off x="1936076" y="4198164"/>
            <a:ext cx="9594167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4800"/>
            </a:pPr>
            <a:r>
              <a:rPr b="1"/>
              <a:t>Task 3 :</a:t>
            </a:r>
            <a:r>
              <a:t> Know your Cluster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tep 1: Use ‘pbsnodes’ to get the list of nodes in the cluster."/>
          <p:cNvSpPr txBox="1"/>
          <p:nvPr>
            <p:ph type="body" sz="quarter" idx="1"/>
          </p:nvPr>
        </p:nvSpPr>
        <p:spPr>
          <a:xfrm>
            <a:off x="620975" y="1938852"/>
            <a:ext cx="11099801" cy="88058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1:</a:t>
            </a:r>
            <a:r>
              <a:t> Use ‘</a:t>
            </a:r>
            <a:r>
              <a:rPr i="1"/>
              <a:t>pbsnodes</a:t>
            </a:r>
            <a:r>
              <a:t>’ to get the list of nodes in the cluster.</a:t>
            </a:r>
          </a:p>
        </p:txBody>
      </p:sp>
      <p:sp>
        <p:nvSpPr>
          <p:cNvPr id="191" name="Task 3 : Know your Cluster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3 : </a:t>
            </a:r>
            <a:r>
              <a:t>Know your Cluster</a:t>
            </a:r>
          </a:p>
        </p:txBody>
      </p:sp>
      <p:sp>
        <p:nvSpPr>
          <p:cNvPr id="192" name="comp-clpc-0110…"/>
          <p:cNvSpPr txBox="1"/>
          <p:nvPr/>
        </p:nvSpPr>
        <p:spPr>
          <a:xfrm>
            <a:off x="690290" y="2741545"/>
            <a:ext cx="11624220" cy="5731614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comp-clpc-0110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state = free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power_state = Running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np = 68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properties = proc68,xptcyberlamp,clphi,cyberlamp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ntype = cluster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status = opsys=linux,uname=Linux comp-clpc-0110.cylmp.hs.production.int.aci.ics.psu.edu 2.6.32-696.1.1.el6.x86_64 #1 SMP Tue Mar 21 12:19:18 EDT 2017 x86_64,nsessions=0,nusers=0,idletime=297958,totmem=206622708kb,availmem=202129556kb,physmem=198234104kb,ncpus=68,loadave=1.12,gres=,netload=4331396142,state=free,varattr= ,cpuclock=Performance:1401MHz,macaddr=3c:fd:fe:18:d3:80,version=6.1.1.1,rectime=1505499767,jobs=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mom_service_port = 15002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mom_manager_port = 15003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total_sockets 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total_numa_nodes 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total_cores = 68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total_threads = 68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dedicated_sockets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dedicated_numa_nodes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dedicated_cores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dedicated_threads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tep 2: The output is overwhelming. Let’s find the number of nodes that are part of this cluster using ‘pbsnodes | grep total_cores | wc -l’…"/>
          <p:cNvSpPr txBox="1"/>
          <p:nvPr>
            <p:ph type="body" sz="quarter" idx="1"/>
          </p:nvPr>
        </p:nvSpPr>
        <p:spPr>
          <a:xfrm>
            <a:off x="620975" y="1938852"/>
            <a:ext cx="11099801" cy="207428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2: </a:t>
            </a:r>
            <a:r>
              <a:t>The output is overwhelming. Let’s find the number of nodes that are part of this cluster using ‘</a:t>
            </a:r>
            <a:r>
              <a:rPr i="1"/>
              <a:t>pbsnodes | grep total_cores | wc -l</a:t>
            </a:r>
            <a:r>
              <a:t>’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3: </a:t>
            </a:r>
            <a:r>
              <a:t>Choose a node that was assigned to your job in the prior step and search for it in the output. Use ‘pbsnodes | grep ‘</a:t>
            </a:r>
            <a:r>
              <a:rPr i="1"/>
              <a:t>node-name</a:t>
            </a:r>
            <a:r>
              <a:t>’</a:t>
            </a:r>
          </a:p>
        </p:txBody>
      </p:sp>
      <p:sp>
        <p:nvSpPr>
          <p:cNvPr id="195" name="Task 3 : Know your Cluster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3 : </a:t>
            </a:r>
            <a:r>
              <a:t>Know your Cluster</a:t>
            </a:r>
          </a:p>
        </p:txBody>
      </p:sp>
      <p:sp>
        <p:nvSpPr>
          <p:cNvPr id="196" name="Working with Modules:…"/>
          <p:cNvSpPr txBox="1"/>
          <p:nvPr/>
        </p:nvSpPr>
        <p:spPr>
          <a:xfrm>
            <a:off x="620975" y="4655822"/>
            <a:ext cx="11099801" cy="306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u="sng"/>
            </a:pPr>
            <a:r>
              <a:t>Working with Modules:</a:t>
            </a:r>
          </a:p>
          <a:p>
            <a:pPr algn="l" defTabSz="457200">
              <a:defRPr b="0"/>
            </a:pPr>
            <a:r>
              <a:rPr b="1"/>
              <a:t>Step 4: </a:t>
            </a:r>
            <a:r>
              <a:t>Run the command ‘module spider’. it provides a list of packages that can be loaded and used.</a:t>
            </a:r>
          </a:p>
          <a:p>
            <a:pPr algn="l" defTabSz="457200">
              <a:defRPr b="0"/>
            </a:pPr>
            <a:r>
              <a:rPr b="1"/>
              <a:t>Step 6: </a:t>
            </a:r>
            <a:r>
              <a:t>Run ‘module load python/2.7.8’</a:t>
            </a:r>
          </a:p>
          <a:p>
            <a:pPr algn="l" defTabSz="457200">
              <a:defRPr b="0"/>
            </a:pPr>
            <a:r>
              <a:rPr b="1"/>
              <a:t>Step 7: </a:t>
            </a:r>
            <a:r>
              <a:t>Try ‘module load samtools/0.1.19’. Did it throw an exception?</a:t>
            </a:r>
          </a:p>
          <a:p>
            <a:pPr algn="l" defTabSz="457200">
              <a:defRPr b="0"/>
            </a:pPr>
            <a:r>
              <a:rPr b="1"/>
              <a:t>Step 8:</a:t>
            </a:r>
            <a:r>
              <a:t> Try ‘module spider samtools/0.1.19’</a:t>
            </a:r>
          </a:p>
          <a:p>
            <a:pPr algn="l" defTabSz="457200">
              <a:defRPr b="0"/>
            </a:pPr>
            <a:r>
              <a:rPr b="1"/>
              <a:t>Step 9:</a:t>
            </a:r>
            <a:r>
              <a:t> Use ‘module load gcc/5.3.1’ followed by ‘module load samtools/0.1.19’</a:t>
            </a:r>
            <a:br/>
            <a:r>
              <a:rPr b="1"/>
              <a:t>Step 10:</a:t>
            </a:r>
            <a:r>
              <a:t> Try ‘module avail’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ask 4 : Invoke a python script"/>
          <p:cNvSpPr txBox="1"/>
          <p:nvPr/>
        </p:nvSpPr>
        <p:spPr>
          <a:xfrm>
            <a:off x="1936076" y="4198164"/>
            <a:ext cx="9603911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4800"/>
            </a:pPr>
            <a:r>
              <a:rPr b="1"/>
              <a:t>Task 4 :</a:t>
            </a:r>
            <a:r>
              <a:t> Invoke a python 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ep 1: Create a file with the name ‘calc_gc_content.py’ and paste the following script."/>
          <p:cNvSpPr txBox="1"/>
          <p:nvPr>
            <p:ph type="body" sz="quarter" idx="1"/>
          </p:nvPr>
        </p:nvSpPr>
        <p:spPr>
          <a:xfrm>
            <a:off x="620975" y="1938852"/>
            <a:ext cx="11099801" cy="88058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1:</a:t>
            </a:r>
            <a:r>
              <a:t> Create a file with the name ‘calc_gc_content.py’ and paste the following script.</a:t>
            </a:r>
          </a:p>
        </p:txBody>
      </p:sp>
      <p:sp>
        <p:nvSpPr>
          <p:cNvPr id="201" name="Task 4 : Invoke a python script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4 : </a:t>
            </a:r>
            <a:r>
              <a:t>Invoke a python script</a:t>
            </a:r>
          </a:p>
        </p:txBody>
      </p:sp>
      <p:sp>
        <p:nvSpPr>
          <p:cNvPr id="202" name="import sys…"/>
          <p:cNvSpPr txBox="1"/>
          <p:nvPr/>
        </p:nvSpPr>
        <p:spPr>
          <a:xfrm>
            <a:off x="745729" y="2935715"/>
            <a:ext cx="11292326" cy="5609370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import sys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###################################################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 Assign the command line arguements to variables 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###################################################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source_location=sys.argv[1]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source_file=sys.argv[2]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input = open(source_location + source_file, 'r')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gc_content = []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###################################################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 Loop through the lines and calculate GC content 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###################################################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for line in input: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    if line[0:1] != '&gt;':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        length = len(line)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        gc_count = line.count('G') + line.count('C')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        gc_content.append(round(float(gc_count)/float(length), 6))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print "The average GC content is :" + str(sum(gc_content)/len(gc_content))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tep 2: Create a pbs script file with the name ‘first_mod_job.pbs’ and paste the following commands. Modify the locations defined by variables DATA_SOURCE_DIR and PYTHON_SCRIPT_DIR"/>
          <p:cNvSpPr txBox="1"/>
          <p:nvPr>
            <p:ph type="body" sz="quarter" idx="1"/>
          </p:nvPr>
        </p:nvSpPr>
        <p:spPr>
          <a:xfrm>
            <a:off x="620975" y="1722548"/>
            <a:ext cx="11541833" cy="986394"/>
          </a:xfrm>
          <a:prstGeom prst="rect">
            <a:avLst/>
          </a:prstGeom>
        </p:spPr>
        <p:txBody>
          <a:bodyPr/>
          <a:lstStyle/>
          <a:p>
            <a:pPr marL="0" indent="0" defTabSz="374904">
              <a:spcBef>
                <a:spcPts val="0"/>
              </a:spcBef>
              <a:buSzTx/>
              <a:buNone/>
              <a:defRPr sz="1968"/>
            </a:pPr>
            <a:r>
              <a:rPr b="1"/>
              <a:t>Step 2:</a:t>
            </a:r>
            <a:r>
              <a:t> Create a pbs script file with the name ‘first_mod_job.pbs’ and paste the following commands. Modify the locations defined by variables DATA_SOURCE_DIR and PYTHON_SCRIPT_DIR</a:t>
            </a:r>
          </a:p>
        </p:txBody>
      </p:sp>
      <p:sp>
        <p:nvSpPr>
          <p:cNvPr id="205" name="Task 4 : Invoke a python script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4 : </a:t>
            </a:r>
            <a:r>
              <a:t>Invoke a python script</a:t>
            </a:r>
          </a:p>
        </p:txBody>
      </p:sp>
      <p:sp>
        <p:nvSpPr>
          <p:cNvPr id="206" name="#!/bin/bash…"/>
          <p:cNvSpPr txBox="1"/>
          <p:nvPr/>
        </p:nvSpPr>
        <p:spPr>
          <a:xfrm>
            <a:off x="745729" y="2793633"/>
            <a:ext cx="11292326" cy="656870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#!/bin/bash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   The PBS directives   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-l nodes=2:ppn=2          # Request nodes and processors per node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-l pmem=4gb               # Request Memory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-A open                   # Allocation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-l walltime=04:00:00      # Specify time limit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-j oe                     # Merge the outputs into a single file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-o first_mod_job.out   # Output file name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#PBS -N first_mod_job       # Job name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 Bash commands 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#################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DATA_SOURCE_DIR='</a:t>
            </a:r>
            <a:r>
              <a:rPr b="1"/>
              <a:t>/storage/work/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userid</a:t>
            </a:r>
            <a:r>
              <a:rPr b="1"/>
              <a:t>/BG_Retreat_2017/</a:t>
            </a:r>
            <a:r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PYTHON_SCRIPT_DIR='</a:t>
            </a:r>
            <a:r>
              <a:rPr b="1"/>
              <a:t>/storage/home/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userid</a:t>
            </a:r>
            <a:r>
              <a:rPr b="1"/>
              <a:t>/BG_Retreat_2017/</a:t>
            </a:r>
            <a:r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SOURCE_FILE='sg11_all_chromosomes.fa'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echo "Job started on `hostname` at `date`"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module load python/2.7.8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python ${PYTHON_SCRIPT_DIR}/calc_gc_content.py  ${DATA_SOURCE_DIR} ${SOURCE_FILE} &gt; calc_gc_content_py.out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1800">
                <a:latin typeface="Menlo"/>
                <a:ea typeface="Menlo"/>
                <a:cs typeface="Menlo"/>
                <a:sym typeface="Menlo"/>
              </a:defRPr>
            </a:pPr>
            <a:r>
              <a:t>echo "Job ended on `hostname` at `date`"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tep 2: Submit the script using ‘qsub first_mod_job.pbs’…"/>
          <p:cNvSpPr txBox="1"/>
          <p:nvPr>
            <p:ph type="body" sz="quarter" idx="1"/>
          </p:nvPr>
        </p:nvSpPr>
        <p:spPr>
          <a:xfrm>
            <a:off x="620975" y="1846494"/>
            <a:ext cx="11099801" cy="195390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2:</a:t>
            </a:r>
            <a:r>
              <a:t> Submit the script using ‘qsub first_mod_job.pbs’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3:</a:t>
            </a:r>
            <a:r>
              <a:t> Wait for the output files first_mod_job.out and calc_gc_content.py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/>
            </a:pPr>
            <a:r>
              <a:rPr b="1"/>
              <a:t>Step 4:</a:t>
            </a:r>
            <a:r>
              <a:t> Run ‘cat calc_gc_content.py’ to view the output of the python script</a:t>
            </a:r>
          </a:p>
        </p:txBody>
      </p:sp>
      <p:sp>
        <p:nvSpPr>
          <p:cNvPr id="209" name="Task 4 : Invoke a python script"/>
          <p:cNvSpPr txBox="1"/>
          <p:nvPr>
            <p:ph type="title"/>
          </p:nvPr>
        </p:nvSpPr>
        <p:spPr>
          <a:xfrm>
            <a:off x="841992" y="653049"/>
            <a:ext cx="11099801" cy="986395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Task 4 : </a:t>
            </a:r>
            <a:r>
              <a:t>Invoke a python 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High Performance Computing"/>
          <p:cNvSpPr txBox="1"/>
          <p:nvPr>
            <p:ph type="title"/>
          </p:nvPr>
        </p:nvSpPr>
        <p:spPr>
          <a:xfrm>
            <a:off x="952499" y="1016719"/>
            <a:ext cx="11099801" cy="1048971"/>
          </a:xfrm>
          <a:prstGeom prst="rect">
            <a:avLst/>
          </a:prstGeom>
        </p:spPr>
        <p:txBody>
          <a:bodyPr/>
          <a:lstStyle>
            <a:lvl1pPr defTabSz="449833">
              <a:defRPr sz="6160"/>
            </a:lvl1pPr>
          </a:lstStyle>
          <a:p>
            <a:pPr/>
            <a:r>
              <a:t>High Performance Computing</a:t>
            </a:r>
          </a:p>
        </p:txBody>
      </p:sp>
      <p:sp>
        <p:nvSpPr>
          <p:cNvPr id="126" name="Simplistic Definition: Multiple computers connected via a high performance network.…"/>
          <p:cNvSpPr txBox="1"/>
          <p:nvPr>
            <p:ph type="body" sz="quarter" idx="1"/>
          </p:nvPr>
        </p:nvSpPr>
        <p:spPr>
          <a:xfrm>
            <a:off x="1066472" y="2953825"/>
            <a:ext cx="9931932" cy="911885"/>
          </a:xfrm>
          <a:prstGeom prst="rect">
            <a:avLst/>
          </a:prstGeom>
        </p:spPr>
        <p:txBody>
          <a:bodyPr/>
          <a:lstStyle/>
          <a:p>
            <a:pPr marL="0" indent="0" defTabSz="452627">
              <a:lnSpc>
                <a:spcPts val="3900"/>
              </a:lnSpc>
              <a:spcBef>
                <a:spcPts val="0"/>
              </a:spcBef>
              <a:buSzTx/>
              <a:buNone/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Simplistic Definition:</a:t>
            </a:r>
            <a:r>
              <a:t> Multiple computers connected via a high performance network.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452627">
              <a:lnSpc>
                <a:spcPts val="3500"/>
              </a:lnSpc>
              <a:spcBef>
                <a:spcPts val="0"/>
              </a:spcBef>
              <a:buSzTx/>
              <a:buNone/>
              <a:defRPr sz="1782">
                <a:latin typeface="Times"/>
                <a:ea typeface="Times"/>
                <a:cs typeface="Times"/>
                <a:sym typeface="Times"/>
              </a:defRPr>
            </a:pPr>
          </a:p>
          <a:p>
            <a:pPr marL="0" indent="0" defTabSz="452627">
              <a:lnSpc>
                <a:spcPts val="3900"/>
              </a:lnSpc>
              <a:spcBef>
                <a:spcPts val="0"/>
              </a:spcBef>
              <a:buSzTx/>
              <a:buNone/>
              <a:defRPr b="1" sz="1782" u="sng">
                <a:latin typeface="Arial"/>
                <a:ea typeface="Arial"/>
                <a:cs typeface="Arial"/>
                <a:sym typeface="Arial"/>
              </a:defRPr>
            </a:pPr>
            <a:r>
              <a:t>Terminologies:</a:t>
            </a:r>
          </a:p>
        </p:txBody>
      </p:sp>
      <p:graphicFrame>
        <p:nvGraphicFramePr>
          <p:cNvPr id="127" name="Table"/>
          <p:cNvGraphicFramePr/>
          <p:nvPr/>
        </p:nvGraphicFramePr>
        <p:xfrm>
          <a:off x="1400154" y="4161062"/>
          <a:ext cx="8229984" cy="2307962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2216985"/>
                <a:gridCol w="6008552"/>
              </a:tblGrid>
              <a:tr h="383919">
                <a:tc>
                  <a:txBody>
                    <a:bodyPr/>
                    <a:lstStyle/>
                    <a:p>
                      <a:pPr algn="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ym typeface="Helvetica Neue"/>
                        </a:rPr>
                        <a:t>Core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Helvetica Neue"/>
                        </a:rPr>
                        <a:t>Basic Processing Unit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83919">
                <a:tc>
                  <a:txBody>
                    <a:bodyPr/>
                    <a:lstStyle/>
                    <a:p>
                      <a:pPr algn="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ym typeface="Helvetica Neue"/>
                        </a:rPr>
                        <a:t>Processor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Helvetica Neue"/>
                        </a:rPr>
                        <a:t>Usually a chip with one or more cores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83919">
                <a:tc>
                  <a:txBody>
                    <a:bodyPr/>
                    <a:lstStyle/>
                    <a:p>
                      <a:pPr algn="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ym typeface="Helvetica Neue"/>
                        </a:rPr>
                        <a:t>Node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Helvetica Neue"/>
                        </a:rPr>
                        <a:t>A self contained unit with ’n’ cores and disk space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83919">
                <a:tc>
                  <a:txBody>
                    <a:bodyPr/>
                    <a:lstStyle/>
                    <a:p>
                      <a:pPr algn="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ym typeface="Helvetica Neue"/>
                        </a:rPr>
                        <a:t>Cluster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Helvetica Neue"/>
                        </a:rPr>
                        <a:t>A network of processor nodes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83919">
                <a:tc>
                  <a:txBody>
                    <a:bodyPr/>
                    <a:lstStyle/>
                    <a:p>
                      <a:pPr algn="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ym typeface="Helvetica Neue"/>
                        </a:rPr>
                        <a:t>Login Node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Helvetica Neue"/>
                        </a:rPr>
                        <a:t>Nodes that facilitate interaction with compute nodes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83919">
                <a:tc>
                  <a:txBody>
                    <a:bodyPr/>
                    <a:lstStyle/>
                    <a:p>
                      <a:pPr algn="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ym typeface="Helvetica Neue"/>
                        </a:rPr>
                        <a:t>Compute Node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Helvetica Neue"/>
                        </a:rPr>
                        <a:t>Nodes where computations happen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8" name="Hierarchy: Core -&gt; Processor -&gt; Node -&gt; Cluster…"/>
          <p:cNvSpPr txBox="1"/>
          <p:nvPr/>
        </p:nvSpPr>
        <p:spPr>
          <a:xfrm>
            <a:off x="942840" y="6805499"/>
            <a:ext cx="10792049" cy="158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lnSpc>
                <a:spcPts val="35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Hierarchy:</a:t>
            </a:r>
            <a:r>
              <a:t> Core -&gt; Processor -&gt; Node -&gt; Cluster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3900"/>
              </a:lnSpc>
              <a:defRPr sz="1800" u="sng">
                <a:latin typeface="Arial"/>
                <a:ea typeface="Arial"/>
                <a:cs typeface="Arial"/>
                <a:sym typeface="Arial"/>
              </a:defRPr>
            </a:pPr>
            <a:r>
              <a:t>Modes: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lvl="1" algn="l" defTabSz="457200">
              <a:lnSpc>
                <a:spcPts val="39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Interactive</a:t>
            </a:r>
            <a:r>
              <a:t>       - Often used to test sample code prior to running them as batch jobs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lvl="1" algn="l" defTabSz="457200">
              <a:lnSpc>
                <a:spcPts val="36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Batch</a:t>
            </a:r>
            <a:r>
              <a:t> 		- Supports batch processing via scheduling software that manages job queue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unning a job on the cluster"/>
          <p:cNvSpPr txBox="1"/>
          <p:nvPr>
            <p:ph type="title"/>
          </p:nvPr>
        </p:nvSpPr>
        <p:spPr>
          <a:xfrm>
            <a:off x="952500" y="766018"/>
            <a:ext cx="11099800" cy="1134964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Running a job on the cluster</a:t>
            </a:r>
          </a:p>
        </p:txBody>
      </p:sp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2019" r="0" b="0"/>
          <a:stretch>
            <a:fillRect/>
          </a:stretch>
        </p:blipFill>
        <p:spPr>
          <a:xfrm>
            <a:off x="825108" y="2261174"/>
            <a:ext cx="11354584" cy="663063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https://bluewaters.ncsa.illinois.edu/image/image_gallery?uuid=f66f5fb4-9d87-4e2d-8ad0-b22d1ec30d6b&amp;groupId=10157&amp;t=1386858420321"/>
          <p:cNvSpPr txBox="1"/>
          <p:nvPr/>
        </p:nvSpPr>
        <p:spPr>
          <a:xfrm>
            <a:off x="1240057" y="9080100"/>
            <a:ext cx="10178797" cy="2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https://bluewaters.ncsa.illinois.edu/image/image_gallery?uuid=f66f5fb4-9d87-4e2d-8ad0-b22d1ec30d6b&amp;groupId=10157&amp;t=1386858420321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CI - Penn State Cluster"/>
          <p:cNvSpPr txBox="1"/>
          <p:nvPr>
            <p:ph type="title"/>
          </p:nvPr>
        </p:nvSpPr>
        <p:spPr>
          <a:xfrm>
            <a:off x="952500" y="770036"/>
            <a:ext cx="11099800" cy="1126928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ICI - Penn State Cluster</a:t>
            </a:r>
          </a:p>
        </p:txBody>
      </p:sp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062" y="2357524"/>
            <a:ext cx="11904676" cy="6266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CS-ACI Cluster Specs"/>
          <p:cNvSpPr txBox="1"/>
          <p:nvPr>
            <p:ph type="title"/>
          </p:nvPr>
        </p:nvSpPr>
        <p:spPr>
          <a:xfrm>
            <a:off x="952500" y="715796"/>
            <a:ext cx="11099800" cy="1235408"/>
          </a:xfrm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ICS-ACI Cluster Specs</a:t>
            </a:r>
          </a:p>
        </p:txBody>
      </p:sp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862" y="2394593"/>
            <a:ext cx="12263076" cy="608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a cluster is ‘really’ like"/>
          <p:cNvSpPr txBox="1"/>
          <p:nvPr>
            <p:ph type="title"/>
          </p:nvPr>
        </p:nvSpPr>
        <p:spPr>
          <a:xfrm>
            <a:off x="1077689" y="469900"/>
            <a:ext cx="11099801" cy="1359099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What a cluster is ‘really’ like</a:t>
            </a:r>
          </a:p>
        </p:txBody>
      </p:sp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689" y="2211402"/>
            <a:ext cx="11099801" cy="648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ile Structure"/>
          <p:cNvSpPr txBox="1"/>
          <p:nvPr>
            <p:ph type="title"/>
          </p:nvPr>
        </p:nvSpPr>
        <p:spPr>
          <a:xfrm>
            <a:off x="952500" y="717029"/>
            <a:ext cx="11099801" cy="1232942"/>
          </a:xfrm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File Structure</a:t>
            </a:r>
          </a:p>
        </p:txBody>
      </p:sp>
      <p:pic>
        <p:nvPicPr>
          <p:cNvPr id="144" name="FVDfv0_WPly2dtRwl6KTchv3eTyNxvc_v9rFASD2XvUR4TyHlLanl3RZrY7cATmFeiVZ9p4WmP0-AzVCcINeJMD4u_q-e2LrlMCCccC0ssLXIBqtXvnJ6vW7pXYyxFJqsP9u449o.png" descr="FVDfv0_WPly2dtRwl6KTchv3eTyNxvc_v9rFASD2XvUR4TyHlLanl3RZrY7cATmFeiVZ9p4WmP0-AzVCcINeJMD4u_q-e2LrlMCCccC0ssLXIBqtXvnJ6vW7pXYyxFJqsP9u449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330" y="2400390"/>
            <a:ext cx="10962140" cy="5604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pen Queue Limits"/>
          <p:cNvSpPr txBox="1"/>
          <p:nvPr>
            <p:ph type="title"/>
          </p:nvPr>
        </p:nvSpPr>
        <p:spPr>
          <a:xfrm>
            <a:off x="952499" y="747462"/>
            <a:ext cx="11099801" cy="1393092"/>
          </a:xfrm>
          <a:prstGeom prst="rect">
            <a:avLst/>
          </a:prstGeom>
        </p:spPr>
        <p:txBody>
          <a:bodyPr/>
          <a:lstStyle/>
          <a:p>
            <a:pPr/>
            <a:r>
              <a:t>Open Queue Limits</a:t>
            </a:r>
          </a:p>
        </p:txBody>
      </p:sp>
      <p:pic>
        <p:nvPicPr>
          <p:cNvPr id="1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473" y="2916023"/>
            <a:ext cx="12151854" cy="466335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https://ics.psu.edu/what-we-do/education-and-training/ics-demand-tutorial-videos/"/>
          <p:cNvSpPr txBox="1"/>
          <p:nvPr/>
        </p:nvSpPr>
        <p:spPr>
          <a:xfrm>
            <a:off x="2410393" y="8898160"/>
            <a:ext cx="7238213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https://ics.psu.edu/what-we-do/education-and-training/ics-demand-tutorial-videos/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